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Geist Bold"/>
      <p:regular r:id="rId17"/>
    </p:embeddedFont>
    <p:embeddedFont>
      <p:font typeface="Geist"/>
      <p:regular r:id="rId1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sv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image" Target="../media/image-3-9.png"/><Relationship Id="rId10" Type="http://schemas.openxmlformats.org/officeDocument/2006/relationships/image" Target="../media/image-3-10.svg"/><Relationship Id="rId11" Type="http://schemas.openxmlformats.org/officeDocument/2006/relationships/image" Target="../media/image-3-11.png"/><Relationship Id="rId12" Type="http://schemas.openxmlformats.org/officeDocument/2006/relationships/image" Target="../media/image-3-12.svg"/><Relationship Id="rId13" Type="http://schemas.openxmlformats.org/officeDocument/2006/relationships/image" Target="../media/image-3-13.png"/><Relationship Id="rId14" Type="http://schemas.openxmlformats.org/officeDocument/2006/relationships/slideLayout" Target="../slideLayouts/slideLayout4.xml"/><Relationship Id="rId1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image" Target="../media/image-5-9.png"/><Relationship Id="rId10" Type="http://schemas.openxmlformats.org/officeDocument/2006/relationships/image" Target="../media/image-5-10.svg"/><Relationship Id="rId11" Type="http://schemas.openxmlformats.org/officeDocument/2006/relationships/slideLayout" Target="../slideLayouts/slideLayout6.xml"/><Relationship Id="rId1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slideLayout" Target="../slideLayouts/slideLayout9.xml"/><Relationship Id="rId11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681237"/>
            <a:ext cx="8151763" cy="921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27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AI-бюджет: стратегічне рішення для ради директорів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267519" y="2886149"/>
            <a:ext cx="8380363" cy="184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Обґрунтування інвестицій у штучний інтелект — від даних до конкретного ROI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3304059" y="3229868"/>
            <a:ext cx="2535808" cy="232395"/>
          </a:xfrm>
          <a:prstGeom prst="roundRect">
            <a:avLst>
              <a:gd name="adj" fmla="val 20497"/>
            </a:avLst>
          </a:prstGeom>
          <a:solidFill>
            <a:srgbClr val="00194D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114" y="3289325"/>
            <a:ext cx="113407" cy="11340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559225" y="3272358"/>
            <a:ext cx="2652787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AITRAINGENIUS · AITRAINGENIUS.COM.UA</a:t>
            </a:r>
            <a:endParaRPr lang="en-US" sz="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26393" y="437331"/>
            <a:ext cx="848097" cy="209922"/>
          </a:xfrm>
          <a:prstGeom prst="roundRect">
            <a:avLst>
              <a:gd name="adj" fmla="val 19500"/>
            </a:avLst>
          </a:prstGeom>
          <a:noFill/>
          <a:ln w="9525">
            <a:solidFill>
              <a:srgbClr val="6296FF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8992" y="483394"/>
            <a:ext cx="1140098" cy="117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1000"/>
              </a:lnSpc>
              <a:buNone/>
            </a:pPr>
            <a:r>
              <a:rPr lang="en-US" sz="7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РОЗДІЛ 5 · ДІЯ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26393" y="689074"/>
            <a:ext cx="8711654" cy="395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3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Наступні кроки: від рішення до результату за 30 днів</a:t>
            </a:r>
            <a:endParaRPr lang="en-US" sz="2350" dirty="0"/>
          </a:p>
        </p:txBody>
      </p:sp>
      <p:sp>
        <p:nvSpPr>
          <p:cNvPr id="5" name="Shape 3"/>
          <p:cNvSpPr/>
          <p:nvPr/>
        </p:nvSpPr>
        <p:spPr>
          <a:xfrm>
            <a:off x="426393" y="2284437"/>
            <a:ext cx="8291215" cy="14288"/>
          </a:xfrm>
          <a:prstGeom prst="roundRect">
            <a:avLst>
              <a:gd name="adj" fmla="val 358127"/>
            </a:avLst>
          </a:prstGeom>
          <a:solidFill>
            <a:srgbClr val="002A80"/>
          </a:solidFill>
          <a:ln/>
        </p:spPr>
      </p:sp>
      <p:sp>
        <p:nvSpPr>
          <p:cNvPr id="6" name="Shape 4"/>
          <p:cNvSpPr/>
          <p:nvPr/>
        </p:nvSpPr>
        <p:spPr>
          <a:xfrm>
            <a:off x="1757437" y="1919027"/>
            <a:ext cx="14288" cy="365447"/>
          </a:xfrm>
          <a:prstGeom prst="roundRect">
            <a:avLst>
              <a:gd name="adj" fmla="val 358127"/>
            </a:avLst>
          </a:prstGeom>
          <a:solidFill>
            <a:srgbClr val="002A80"/>
          </a:solidFill>
          <a:ln/>
        </p:spPr>
      </p:sp>
      <p:sp>
        <p:nvSpPr>
          <p:cNvPr id="7" name="Shape 5"/>
          <p:cNvSpPr/>
          <p:nvPr/>
        </p:nvSpPr>
        <p:spPr>
          <a:xfrm>
            <a:off x="1627584" y="2147404"/>
            <a:ext cx="274067" cy="274067"/>
          </a:xfrm>
          <a:prstGeom prst="roundRect">
            <a:avLst>
              <a:gd name="adj" fmla="val 18670"/>
            </a:avLst>
          </a:prstGeom>
          <a:solidFill>
            <a:srgbClr val="101620"/>
          </a:solidFill>
          <a:ln w="14288">
            <a:solidFill>
              <a:srgbClr val="002A8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673237" y="2165635"/>
            <a:ext cx="182687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1003176" y="1241971"/>
            <a:ext cx="1522884" cy="19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1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Тиждень 1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548208" y="1502792"/>
            <a:ext cx="2432893" cy="2943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1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Підписання договору з </a:t>
            </a:r>
            <a:pPr algn="ctr" indent="0" marL="0">
              <a:lnSpc>
                <a:spcPct val="101000"/>
              </a:lnSpc>
              <a:buNone/>
            </a:pPr>
            <a:r>
              <a:rPr lang="en-US" sz="9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AITrainGenius</a:t>
            </a:r>
            <a:pPr algn="ctr" indent="0" marL="0">
              <a:lnSpc>
                <a:spcPct val="101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· Визначення відповідального</a:t>
            </a:r>
            <a:endParaRPr lang="en-US" sz="950" dirty="0"/>
          </a:p>
        </p:txBody>
      </p:sp>
      <p:sp>
        <p:nvSpPr>
          <p:cNvPr id="11" name="Shape 9"/>
          <p:cNvSpPr/>
          <p:nvPr/>
        </p:nvSpPr>
        <p:spPr>
          <a:xfrm>
            <a:off x="3161109" y="2284400"/>
            <a:ext cx="14288" cy="365447"/>
          </a:xfrm>
          <a:prstGeom prst="roundRect">
            <a:avLst>
              <a:gd name="adj" fmla="val 358127"/>
            </a:avLst>
          </a:prstGeom>
          <a:solidFill>
            <a:srgbClr val="002A80"/>
          </a:solidFill>
          <a:ln/>
        </p:spPr>
      </p:sp>
      <p:sp>
        <p:nvSpPr>
          <p:cNvPr id="12" name="Shape 10"/>
          <p:cNvSpPr/>
          <p:nvPr/>
        </p:nvSpPr>
        <p:spPr>
          <a:xfrm>
            <a:off x="3031257" y="2147404"/>
            <a:ext cx="274067" cy="274067"/>
          </a:xfrm>
          <a:prstGeom prst="roundRect">
            <a:avLst>
              <a:gd name="adj" fmla="val 18670"/>
            </a:avLst>
          </a:prstGeom>
          <a:solidFill>
            <a:srgbClr val="101620"/>
          </a:solidFill>
          <a:ln w="14288">
            <a:solidFill>
              <a:srgbClr val="002A8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3076910" y="2165635"/>
            <a:ext cx="182687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2406848" y="2771701"/>
            <a:ext cx="1522884" cy="19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1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Тиждень 2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1951881" y="3032522"/>
            <a:ext cx="2432893" cy="2943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1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Діагностика відділу-пілоту · Аудит поточних процесів · Вибір AI-інструментів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4564782" y="1919027"/>
            <a:ext cx="14288" cy="365447"/>
          </a:xfrm>
          <a:prstGeom prst="roundRect">
            <a:avLst>
              <a:gd name="adj" fmla="val 358127"/>
            </a:avLst>
          </a:prstGeom>
          <a:solidFill>
            <a:srgbClr val="002A80"/>
          </a:solidFill>
          <a:ln/>
        </p:spPr>
      </p:sp>
      <p:sp>
        <p:nvSpPr>
          <p:cNvPr id="17" name="Shape 15"/>
          <p:cNvSpPr/>
          <p:nvPr/>
        </p:nvSpPr>
        <p:spPr>
          <a:xfrm>
            <a:off x="4434929" y="2147404"/>
            <a:ext cx="274067" cy="274067"/>
          </a:xfrm>
          <a:prstGeom prst="roundRect">
            <a:avLst>
              <a:gd name="adj" fmla="val 18670"/>
            </a:avLst>
          </a:prstGeom>
          <a:solidFill>
            <a:srgbClr val="101620"/>
          </a:solidFill>
          <a:ln w="14288">
            <a:solidFill>
              <a:srgbClr val="002A80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4480582" y="2165635"/>
            <a:ext cx="182687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3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3810521" y="1241971"/>
            <a:ext cx="1522884" cy="19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1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Тиждень 3</a:t>
            </a:r>
            <a:endParaRPr lang="en-US" sz="1150" dirty="0"/>
          </a:p>
        </p:txBody>
      </p:sp>
      <p:sp>
        <p:nvSpPr>
          <p:cNvPr id="20" name="Text 18"/>
          <p:cNvSpPr/>
          <p:nvPr/>
        </p:nvSpPr>
        <p:spPr>
          <a:xfrm>
            <a:off x="3355553" y="1502792"/>
            <a:ext cx="2432893" cy="2943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1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Інтенсивний тренінг для команди пілоту на реальних задачах компанії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5968454" y="2284400"/>
            <a:ext cx="14288" cy="365447"/>
          </a:xfrm>
          <a:prstGeom prst="roundRect">
            <a:avLst>
              <a:gd name="adj" fmla="val 358127"/>
            </a:avLst>
          </a:prstGeom>
          <a:solidFill>
            <a:srgbClr val="002A80"/>
          </a:solidFill>
          <a:ln/>
        </p:spPr>
      </p:sp>
      <p:sp>
        <p:nvSpPr>
          <p:cNvPr id="22" name="Shape 20"/>
          <p:cNvSpPr/>
          <p:nvPr/>
        </p:nvSpPr>
        <p:spPr>
          <a:xfrm>
            <a:off x="5838602" y="2147404"/>
            <a:ext cx="274067" cy="274067"/>
          </a:xfrm>
          <a:prstGeom prst="roundRect">
            <a:avLst>
              <a:gd name="adj" fmla="val 18670"/>
            </a:avLst>
          </a:prstGeom>
          <a:solidFill>
            <a:srgbClr val="101620"/>
          </a:solidFill>
          <a:ln w="14288">
            <a:solidFill>
              <a:srgbClr val="002A80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5884255" y="2165635"/>
            <a:ext cx="182687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4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5214193" y="2771701"/>
            <a:ext cx="1522884" cy="19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1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Місяць 1</a:t>
            </a:r>
            <a:endParaRPr lang="en-US" sz="1150" dirty="0"/>
          </a:p>
        </p:txBody>
      </p:sp>
      <p:sp>
        <p:nvSpPr>
          <p:cNvPr id="25" name="Text 23"/>
          <p:cNvSpPr/>
          <p:nvPr/>
        </p:nvSpPr>
        <p:spPr>
          <a:xfrm>
            <a:off x="4759226" y="3032522"/>
            <a:ext cx="2432893" cy="2943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1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Вимірювання ROI · Фіксація adoption · Перший звіт для керівництва</a:t>
            </a:r>
            <a:endParaRPr lang="en-US" sz="950" dirty="0"/>
          </a:p>
        </p:txBody>
      </p:sp>
      <p:sp>
        <p:nvSpPr>
          <p:cNvPr id="26" name="Shape 24"/>
          <p:cNvSpPr/>
          <p:nvPr/>
        </p:nvSpPr>
        <p:spPr>
          <a:xfrm>
            <a:off x="7372127" y="1919027"/>
            <a:ext cx="14288" cy="365447"/>
          </a:xfrm>
          <a:prstGeom prst="roundRect">
            <a:avLst>
              <a:gd name="adj" fmla="val 358127"/>
            </a:avLst>
          </a:prstGeom>
          <a:solidFill>
            <a:srgbClr val="002A80"/>
          </a:solidFill>
          <a:ln/>
        </p:spPr>
      </p:sp>
      <p:sp>
        <p:nvSpPr>
          <p:cNvPr id="27" name="Shape 25"/>
          <p:cNvSpPr/>
          <p:nvPr/>
        </p:nvSpPr>
        <p:spPr>
          <a:xfrm>
            <a:off x="7242274" y="2147404"/>
            <a:ext cx="274067" cy="274067"/>
          </a:xfrm>
          <a:prstGeom prst="roundRect">
            <a:avLst>
              <a:gd name="adj" fmla="val 18670"/>
            </a:avLst>
          </a:prstGeom>
          <a:solidFill>
            <a:srgbClr val="101620"/>
          </a:solidFill>
          <a:ln w="14288">
            <a:solidFill>
              <a:srgbClr val="002A80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7287927" y="2165635"/>
            <a:ext cx="182687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5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6617866" y="1241971"/>
            <a:ext cx="1522884" cy="19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1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Місяць 3</a:t>
            </a:r>
            <a:endParaRPr lang="en-US" sz="1150" dirty="0"/>
          </a:p>
        </p:txBody>
      </p:sp>
      <p:sp>
        <p:nvSpPr>
          <p:cNvPr id="30" name="Text 28"/>
          <p:cNvSpPr/>
          <p:nvPr/>
        </p:nvSpPr>
        <p:spPr>
          <a:xfrm>
            <a:off x="6162898" y="1502792"/>
            <a:ext cx="2432893" cy="2943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1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Розгорнутий звіт для ради директорів · Рішення про масштабування</a:t>
            </a:r>
            <a:endParaRPr lang="en-US" sz="950" dirty="0"/>
          </a:p>
        </p:txBody>
      </p:sp>
      <p:sp>
        <p:nvSpPr>
          <p:cNvPr id="31" name="Shape 29"/>
          <p:cNvSpPr/>
          <p:nvPr/>
        </p:nvSpPr>
        <p:spPr>
          <a:xfrm>
            <a:off x="426393" y="3562350"/>
            <a:ext cx="2375595" cy="873993"/>
          </a:xfrm>
          <a:prstGeom prst="roundRect">
            <a:avLst>
              <a:gd name="adj" fmla="val 5855"/>
            </a:avLst>
          </a:prstGeom>
          <a:solidFill>
            <a:srgbClr val="101620"/>
          </a:solidFill>
          <a:ln w="14288">
            <a:solidFill>
              <a:srgbClr val="002A80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562496" y="3698453"/>
            <a:ext cx="1522884" cy="20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👤</a:t>
            </a:r>
            <a:pPr algn="l" indent="0" marL="0">
              <a:lnSpc>
                <a:spcPct val="108000"/>
              </a:lnSpc>
              <a:buNone/>
            </a:pPr>
            <a:r>
              <a:rPr lang="en-US" sz="1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Відповідальний</a:t>
            </a:r>
            <a:endParaRPr lang="en-US" sz="1150" dirty="0"/>
          </a:p>
        </p:txBody>
      </p:sp>
      <p:sp>
        <p:nvSpPr>
          <p:cNvPr id="33" name="Text 31"/>
          <p:cNvSpPr/>
          <p:nvPr/>
        </p:nvSpPr>
        <p:spPr>
          <a:xfrm>
            <a:off x="562496" y="4005858"/>
            <a:ext cx="2103388" cy="147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1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[ПІБ, посада] · Старт: </a:t>
            </a:r>
            <a:pPr algn="l" indent="0" marL="0">
              <a:lnSpc>
                <a:spcPct val="101000"/>
              </a:lnSpc>
              <a:buNone/>
            </a:pPr>
            <a:r>
              <a:rPr lang="en-US" sz="9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[дата]</a:t>
            </a:r>
            <a:endParaRPr lang="en-US" sz="950" dirty="0"/>
          </a:p>
        </p:txBody>
      </p:sp>
      <p:sp>
        <p:nvSpPr>
          <p:cNvPr id="34" name="Shape 32"/>
          <p:cNvSpPr/>
          <p:nvPr/>
        </p:nvSpPr>
        <p:spPr>
          <a:xfrm>
            <a:off x="2906613" y="3562350"/>
            <a:ext cx="2375595" cy="873993"/>
          </a:xfrm>
          <a:prstGeom prst="roundRect">
            <a:avLst>
              <a:gd name="adj" fmla="val 5855"/>
            </a:avLst>
          </a:prstGeom>
          <a:solidFill>
            <a:srgbClr val="101620"/>
          </a:solidFill>
          <a:ln w="14288">
            <a:solidFill>
              <a:srgbClr val="002A80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3042717" y="3698453"/>
            <a:ext cx="1925017" cy="20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📞</a:t>
            </a:r>
            <a:pPr algn="l" indent="0" marL="0">
              <a:lnSpc>
                <a:spcPct val="108000"/>
              </a:lnSpc>
              <a:buNone/>
            </a:pPr>
            <a:r>
              <a:rPr lang="en-US" sz="1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Контакт AITrainGenius</a:t>
            </a:r>
            <a:endParaRPr lang="en-US" sz="1150" dirty="0"/>
          </a:p>
        </p:txBody>
      </p:sp>
      <p:sp>
        <p:nvSpPr>
          <p:cNvPr id="36" name="Text 34"/>
          <p:cNvSpPr/>
          <p:nvPr/>
        </p:nvSpPr>
        <p:spPr>
          <a:xfrm>
            <a:off x="3042717" y="4005858"/>
            <a:ext cx="2103388" cy="2943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1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Хромець Андрій · @hromets · aitraingenius.com.ua</a:t>
            </a:r>
            <a:endParaRPr lang="en-US" sz="950" dirty="0"/>
          </a:p>
        </p:txBody>
      </p:sp>
      <p:sp>
        <p:nvSpPr>
          <p:cNvPr id="37" name="Shape 35"/>
          <p:cNvSpPr/>
          <p:nvPr/>
        </p:nvSpPr>
        <p:spPr>
          <a:xfrm>
            <a:off x="5584180" y="3562350"/>
            <a:ext cx="3138115" cy="1026096"/>
          </a:xfrm>
          <a:prstGeom prst="roundRect">
            <a:avLst>
              <a:gd name="adj" fmla="val 4987"/>
            </a:avLst>
          </a:prstGeom>
          <a:solidFill>
            <a:srgbClr val="183A13"/>
          </a:solidFill>
          <a:ln/>
        </p:spPr>
      </p:sp>
      <p:pic>
        <p:nvPicPr>
          <p:cNvPr id="3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5996" y="3722266"/>
            <a:ext cx="152251" cy="121816"/>
          </a:xfrm>
          <a:prstGeom prst="rect">
            <a:avLst/>
          </a:prstGeom>
        </p:spPr>
      </p:pic>
      <p:sp>
        <p:nvSpPr>
          <p:cNvPr id="39" name="Text 36"/>
          <p:cNvSpPr/>
          <p:nvPr/>
        </p:nvSpPr>
        <p:spPr>
          <a:xfrm>
            <a:off x="5980063" y="3697412"/>
            <a:ext cx="2620417" cy="7359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100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Рада директорів ухвалює рішення сьогодні — перші результати вже через 30 днів.</a:t>
            </a:r>
            <a:pPr algn="l" indent="0" marL="0">
              <a:lnSpc>
                <a:spcPct val="101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Пілот розроблений так, щоб мінімізувати ризик і максимально швидко довести цінність AI для бізнесу.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09513"/>
            <a:ext cx="1328961" cy="251445"/>
          </a:xfrm>
          <a:prstGeom prst="roundRect">
            <a:avLst>
              <a:gd name="adj" fmla="val 18944"/>
            </a:avLst>
          </a:prstGeom>
          <a:noFill/>
          <a:ln w="9525">
            <a:solidFill>
              <a:srgbClr val="6296FF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90699" y="561529"/>
            <a:ext cx="1597000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8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РОЗДІЛ 1 · КОНТЕКСТ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817662"/>
            <a:ext cx="8151763" cy="921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7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Ринкова реальність: AI — це вже не перевага, це мінімум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951658"/>
            <a:ext cx="4531965" cy="2682329"/>
          </a:xfrm>
          <a:prstGeom prst="roundRect">
            <a:avLst>
              <a:gd name="adj" fmla="val 3805"/>
            </a:avLst>
          </a:prstGeom>
          <a:solidFill>
            <a:srgbClr val="487CFF">
              <a:alpha val="95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307181" y="2093416"/>
            <a:ext cx="4477048" cy="9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555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77%</a:t>
            </a:r>
            <a:endParaRPr lang="en-US" sz="5550" dirty="0"/>
          </a:p>
        </p:txBody>
      </p:sp>
      <p:sp>
        <p:nvSpPr>
          <p:cNvPr id="7" name="Text 5"/>
          <p:cNvSpPr/>
          <p:nvPr/>
        </p:nvSpPr>
        <p:spPr>
          <a:xfrm>
            <a:off x="535781" y="3156645"/>
            <a:ext cx="4248448" cy="368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компаній зі списку Fortune 500 вже активно впроваджують AI у бізнес-процеси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5174531" y="2093416"/>
            <a:ext cx="3290739" cy="230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3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Що відбувається у вашій галузі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5174531" y="2465487"/>
            <a:ext cx="3478039" cy="9212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[Вставте статистику або конкретний приклад конкурента з вашої галузі — наприклад: "Конкурент X скоротив операційні витрати на 30% після впровадження AI-асистентів у відділі підтримки"]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5174531" y="3546202"/>
            <a:ext cx="3478039" cy="928315"/>
          </a:xfrm>
          <a:prstGeom prst="roundRect">
            <a:avLst>
              <a:gd name="adj" fmla="val 6414"/>
            </a:avLst>
          </a:prstGeom>
          <a:solidFill>
            <a:srgbClr val="4B3F02"/>
          </a:solidFill>
          <a:ln/>
        </p:spPr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6289" y="3737446"/>
            <a:ext cx="177180" cy="141759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5635228" y="3723382"/>
            <a:ext cx="2875583" cy="5527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Питання вже не в тому, </a:t>
            </a:r>
            <a:pPr algn="l" indent="0" marL="0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чи впроваджувати AI</a:t>
            </a:r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а в тому, </a:t>
            </a:r>
            <a:pPr algn="l" indent="0" marL="0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коли і як не відстати</a:t>
            </a:r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від ринку.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4132" y="365447"/>
            <a:ext cx="1493639" cy="214387"/>
          </a:xfrm>
          <a:prstGeom prst="roundRect">
            <a:avLst>
              <a:gd name="adj" fmla="val 19441"/>
            </a:avLst>
          </a:prstGeom>
          <a:noFill/>
          <a:ln w="9525">
            <a:solidFill>
              <a:srgbClr val="6296FF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18071" y="412179"/>
            <a:ext cx="1782961" cy="120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7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РОЗДІЛ 1 · ПОТОЧНИЙ СТАН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34132" y="623218"/>
            <a:ext cx="6602760" cy="403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4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Де ми зараз: діагностика AI-готовності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34132" y="1297558"/>
            <a:ext cx="2007766" cy="20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Профіль компанії</a:t>
            </a:r>
            <a:endParaRPr lang="en-US" sz="12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9844" y="1621185"/>
            <a:ext cx="3143027" cy="88887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15255" y="1759446"/>
            <a:ext cx="1550566" cy="20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👥</a:t>
            </a:r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Команда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615255" y="2069529"/>
            <a:ext cx="2809354" cy="3022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[Кількість співробітників, наприклад: 120 осіб у 5 відділах]</a:t>
            </a:r>
            <a:endParaRPr lang="en-US" sz="9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844" y="2618556"/>
            <a:ext cx="3143027" cy="104001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15255" y="2756818"/>
            <a:ext cx="1550566" cy="20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🤖</a:t>
            </a:r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Поточний AI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615255" y="3066901"/>
            <a:ext cx="2809354" cy="4534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[Поточний рівень використання AI, наприклад: ChatGPT окремими співробітниками, без системи]</a:t>
            </a:r>
            <a:endParaRPr lang="en-US" sz="9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844" y="3767063"/>
            <a:ext cx="3143027" cy="88887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15255" y="3905324"/>
            <a:ext cx="1550566" cy="20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📊</a:t>
            </a:r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AI-готовність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615255" y="4215408"/>
            <a:ext cx="2809354" cy="3022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[Низький / Середній / Частковий — оцініть поточний рівень]</a:t>
            </a:r>
            <a:endParaRPr lang="en-US" sz="950" dirty="0"/>
          </a:p>
        </p:txBody>
      </p:sp>
      <p:sp>
        <p:nvSpPr>
          <p:cNvPr id="15" name="Text 10"/>
          <p:cNvSpPr/>
          <p:nvPr/>
        </p:nvSpPr>
        <p:spPr>
          <a:xfrm>
            <a:off x="3870201" y="1297558"/>
            <a:ext cx="2336527" cy="20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Основні операційні болі</a:t>
            </a:r>
            <a:endParaRPr lang="en-US" sz="120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710" y="1628924"/>
            <a:ext cx="186035" cy="18603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4273228" y="1621185"/>
            <a:ext cx="1550566" cy="20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Рутинні задачі</a:t>
            </a:r>
            <a:endParaRPr lang="en-US" sz="1200" dirty="0"/>
          </a:p>
        </p:txBody>
      </p:sp>
      <p:sp>
        <p:nvSpPr>
          <p:cNvPr id="18" name="Text 12"/>
          <p:cNvSpPr/>
          <p:nvPr/>
        </p:nvSpPr>
        <p:spPr>
          <a:xfrm>
            <a:off x="4273228" y="1931268"/>
            <a:ext cx="1951286" cy="6045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Повторювана ручна робота, яка займає значну частку робочого часу кваліфікованих спеціалістів</a:t>
            </a:r>
            <a:endParaRPr lang="en-US" sz="95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6679" y="1628924"/>
            <a:ext cx="186035" cy="186035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6763196" y="1621185"/>
            <a:ext cx="1550566" cy="20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Документообіг</a:t>
            </a:r>
            <a:endParaRPr lang="en-US" sz="1200" dirty="0"/>
          </a:p>
        </p:txBody>
      </p:sp>
      <p:sp>
        <p:nvSpPr>
          <p:cNvPr id="21" name="Text 14"/>
          <p:cNvSpPr/>
          <p:nvPr/>
        </p:nvSpPr>
        <p:spPr>
          <a:xfrm>
            <a:off x="6763196" y="1931268"/>
            <a:ext cx="1951360" cy="6045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Підготовка, обробка та погодження документів без автоматизації — значні тимчасові витрати</a:t>
            </a:r>
            <a:endParaRPr lang="en-US" sz="950" dirty="0"/>
          </a:p>
        </p:txBody>
      </p:sp>
      <p:pic>
        <p:nvPicPr>
          <p:cNvPr id="22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16710" y="2760613"/>
            <a:ext cx="186035" cy="186035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4273228" y="2752874"/>
            <a:ext cx="1550566" cy="20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Звітність</a:t>
            </a:r>
            <a:endParaRPr lang="en-US" sz="1200" dirty="0"/>
          </a:p>
        </p:txBody>
      </p:sp>
      <p:sp>
        <p:nvSpPr>
          <p:cNvPr id="24" name="Text 16"/>
          <p:cNvSpPr/>
          <p:nvPr/>
        </p:nvSpPr>
        <p:spPr>
          <a:xfrm>
            <a:off x="4273228" y="3062957"/>
            <a:ext cx="4441329" cy="3022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Збір даних та формування звітів вручну — ризики помилок і затримки у прийнятті рішень</a:t>
            </a:r>
            <a:endParaRPr lang="en-US" sz="950" dirty="0"/>
          </a:p>
        </p:txBody>
      </p:sp>
      <p:sp>
        <p:nvSpPr>
          <p:cNvPr id="25" name="Shape 17"/>
          <p:cNvSpPr/>
          <p:nvPr/>
        </p:nvSpPr>
        <p:spPr>
          <a:xfrm>
            <a:off x="3870201" y="3487266"/>
            <a:ext cx="4844355" cy="450205"/>
          </a:xfrm>
          <a:prstGeom prst="roundRect">
            <a:avLst>
              <a:gd name="adj" fmla="val 11572"/>
            </a:avLst>
          </a:prstGeom>
          <a:solidFill>
            <a:srgbClr val="00194D"/>
          </a:solidFill>
          <a:ln/>
        </p:spPr>
      </p:sp>
      <p:pic>
        <p:nvPicPr>
          <p:cNvPr id="26" name="Image 6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94175" y="3648001"/>
            <a:ext cx="155004" cy="123974"/>
          </a:xfrm>
          <a:prstGeom prst="rect">
            <a:avLst/>
          </a:prstGeom>
        </p:spPr>
      </p:pic>
      <p:sp>
        <p:nvSpPr>
          <p:cNvPr id="27" name="Text 18"/>
          <p:cNvSpPr/>
          <p:nvPr/>
        </p:nvSpPr>
        <p:spPr>
          <a:xfrm>
            <a:off x="4273153" y="3626718"/>
            <a:ext cx="4774629" cy="15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[Ваш опис ситуації та специфіки галузі]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2901" y="379288"/>
            <a:ext cx="1379860" cy="237232"/>
          </a:xfrm>
          <a:prstGeom prst="roundRect">
            <a:avLst>
              <a:gd name="adj" fmla="val 19138"/>
            </a:avLst>
          </a:prstGeom>
          <a:noFill/>
          <a:ln w="9525">
            <a:solidFill>
              <a:srgbClr val="6296FF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63463" y="429295"/>
            <a:ext cx="1655936" cy="137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8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РОЗДІЛ 2 · ЕКОНОМІКА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72901" y="668015"/>
            <a:ext cx="8198197" cy="8783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6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Ціна бездіяльності: що компанія втрачає щомісяця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472901" y="1868314"/>
            <a:ext cx="2925589" cy="219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Формула прихованих витрат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75531" y="2232794"/>
            <a:ext cx="3731642" cy="3430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осіб]</a:t>
            </a:r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× </a:t>
            </a:r>
            <a:pPr algn="l" indent="0" marL="0">
              <a:lnSpc>
                <a:spcPct val="106000"/>
              </a:lnSpc>
              <a:buNone/>
            </a:pPr>
            <a:r>
              <a:rPr lang="en-US" sz="10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XXX грн/міс]</a:t>
            </a:r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середня зарплата × </a:t>
            </a:r>
            <a:pPr algn="l" indent="0" marL="0">
              <a:lnSpc>
                <a:spcPct val="106000"/>
              </a:lnSpc>
              <a:buNone/>
            </a:pPr>
            <a:r>
              <a:rPr lang="en-US" sz="10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[XX% рутини]</a:t>
            </a:r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від робочого часу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675531" y="2704579"/>
            <a:ext cx="2813298" cy="219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= </a:t>
            </a:r>
            <a:pPr algn="l" indent="0" marL="0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487C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[МІСЯЧНІ ВТРАТИ] грн/міс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472901" y="2232794"/>
            <a:ext cx="19050" cy="691381"/>
          </a:xfrm>
          <a:prstGeom prst="rect">
            <a:avLst/>
          </a:prstGeom>
          <a:solidFill>
            <a:srgbClr val="6296FF"/>
          </a:solidFill>
          <a:ln/>
        </p:spPr>
      </p:sp>
      <p:sp>
        <p:nvSpPr>
          <p:cNvPr id="9" name="Text 7"/>
          <p:cNvSpPr/>
          <p:nvPr/>
        </p:nvSpPr>
        <p:spPr>
          <a:xfrm>
            <a:off x="472901" y="3069059"/>
            <a:ext cx="3934271" cy="5145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Це кошти, які компанія фактично вже витрачає — просто без результату. Детальний розрахунок: </a:t>
            </a:r>
            <a:pPr algn="l" indent="0" marL="0">
              <a:lnSpc>
                <a:spcPct val="106000"/>
              </a:lnSpc>
              <a:buNone/>
            </a:pPr>
            <a:r>
              <a:rPr lang="en-US" sz="10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aitraingenius.com.ua/roi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4741590" y="1868314"/>
            <a:ext cx="2601888" cy="219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Стратегічне відставання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4741590" y="2232794"/>
            <a:ext cx="1902768" cy="1552724"/>
          </a:xfrm>
          <a:prstGeom prst="roundRect">
            <a:avLst>
              <a:gd name="adj" fmla="val 3655"/>
            </a:avLst>
          </a:prstGeom>
          <a:solidFill>
            <a:srgbClr val="101620"/>
          </a:solidFill>
          <a:ln w="14288">
            <a:solidFill>
              <a:srgbClr val="002A8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890939" y="2382143"/>
            <a:ext cx="1604070" cy="219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 рік зволікання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4890939" y="2730475"/>
            <a:ext cx="1604070" cy="5145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→ </a:t>
            </a:r>
            <a:pPr algn="l" indent="0" marL="0">
              <a:lnSpc>
                <a:spcPct val="106000"/>
              </a:lnSpc>
              <a:buNone/>
            </a:pPr>
            <a:r>
              <a:rPr lang="en-US" sz="10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2–3 роки</a:t>
            </a:r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відставання від конкурентів, які вже масштабують AI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6773094" y="2232794"/>
            <a:ext cx="1902768" cy="1552724"/>
          </a:xfrm>
          <a:prstGeom prst="roundRect">
            <a:avLst>
              <a:gd name="adj" fmla="val 3655"/>
            </a:avLst>
          </a:prstGeom>
          <a:solidFill>
            <a:srgbClr val="101620"/>
          </a:solidFill>
          <a:ln w="14288">
            <a:solidFill>
              <a:srgbClr val="002A80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922443" y="2382143"/>
            <a:ext cx="1604070" cy="4391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Вартість наздоганяння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6922443" y="2950071"/>
            <a:ext cx="1604070" cy="6860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Пізніше впровадження коштує значно дорожче — ринок талантів, ліцензії, реорганізація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4741590" y="3930402"/>
            <a:ext cx="3934271" cy="688851"/>
          </a:xfrm>
          <a:prstGeom prst="roundRect">
            <a:avLst>
              <a:gd name="adj" fmla="val 8239"/>
            </a:avLst>
          </a:prstGeom>
          <a:solidFill>
            <a:srgbClr val="450707"/>
          </a:solidFill>
          <a:ln/>
        </p:spPr>
      </p:sp>
      <p:pic>
        <p:nvPicPr>
          <p:cNvPr id="1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6651" y="4114279"/>
            <a:ext cx="168846" cy="135062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5180558" y="4092848"/>
            <a:ext cx="3360241" cy="3430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Кожен місяць без дій — це </a:t>
            </a:r>
            <a:pPr algn="l" indent="0" marL="0">
              <a:lnSpc>
                <a:spcPct val="10600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конкурентна перевага, яку ви дарите іншим.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74489" y="332184"/>
            <a:ext cx="1249338" cy="192360"/>
          </a:xfrm>
          <a:prstGeom prst="roundRect">
            <a:avLst>
              <a:gd name="adj" fmla="val 19733"/>
            </a:avLst>
          </a:prstGeom>
          <a:noFill/>
          <a:ln w="9525">
            <a:solidFill>
              <a:srgbClr val="6296FF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751731" y="375568"/>
            <a:ext cx="1552054" cy="105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97000"/>
              </a:lnSpc>
              <a:buNone/>
            </a:pPr>
            <a:r>
              <a:rPr lang="en-US" sz="70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РОЗДІЛ 2 · МОЖЛИВОСТІ</a:t>
            </a:r>
            <a:endParaRPr lang="en-US" sz="700" dirty="0"/>
          </a:p>
        </p:txBody>
      </p:sp>
      <p:sp>
        <p:nvSpPr>
          <p:cNvPr id="4" name="Text 2"/>
          <p:cNvSpPr/>
          <p:nvPr/>
        </p:nvSpPr>
        <p:spPr>
          <a:xfrm>
            <a:off x="674489" y="560487"/>
            <a:ext cx="5998815" cy="367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2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Топ-5 можливостей для автоматизації</a:t>
            </a:r>
            <a:endParaRPr lang="en-US" sz="22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4489" y="1062558"/>
            <a:ext cx="7794947" cy="67776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25178" y="1291307"/>
            <a:ext cx="169441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1230585" y="1189806"/>
            <a:ext cx="1412081" cy="183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[Відділ 1]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1230585" y="1427336"/>
            <a:ext cx="7111603" cy="131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97000"/>
              </a:lnSpc>
              <a:buNone/>
            </a:pPr>
            <a:r>
              <a:rPr lang="en-US" sz="8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[XX%]</a:t>
            </a:r>
            <a:pPr algn="l" indent="0" marL="0">
              <a:lnSpc>
                <a:spcPct val="9700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економії робочого часу на рутинних задачах завдяки AI-асистентам і автоматизованим шаблонам</a:t>
            </a:r>
            <a:endParaRPr lang="en-US" sz="8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4489" y="1830288"/>
            <a:ext cx="7794947" cy="67776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5178" y="2059037"/>
            <a:ext cx="169441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</a:t>
            </a:r>
            <a:endParaRPr lang="en-US" sz="1300" dirty="0"/>
          </a:p>
        </p:txBody>
      </p:sp>
      <p:sp>
        <p:nvSpPr>
          <p:cNvPr id="11" name="Text 7"/>
          <p:cNvSpPr/>
          <p:nvPr/>
        </p:nvSpPr>
        <p:spPr>
          <a:xfrm>
            <a:off x="1230585" y="1957536"/>
            <a:ext cx="1412081" cy="183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[Відділ 2]</a:t>
            </a:r>
            <a:endParaRPr lang="en-US" sz="1100" dirty="0"/>
          </a:p>
        </p:txBody>
      </p:sp>
      <p:sp>
        <p:nvSpPr>
          <p:cNvPr id="12" name="Text 8"/>
          <p:cNvSpPr/>
          <p:nvPr/>
        </p:nvSpPr>
        <p:spPr>
          <a:xfrm>
            <a:off x="1230585" y="2195066"/>
            <a:ext cx="7111603" cy="131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97000"/>
              </a:lnSpc>
              <a:buNone/>
            </a:pPr>
            <a:r>
              <a:rPr lang="en-US" sz="8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год/тиждень]</a:t>
            </a:r>
            <a:pPr algn="l" indent="0" marL="0">
              <a:lnSpc>
                <a:spcPct val="9700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вивільнено за рахунок автоматизації підготовки звітів та аналізу даних</a:t>
            </a:r>
            <a:endParaRPr lang="en-US" sz="8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489" y="2598018"/>
            <a:ext cx="7794947" cy="67776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25178" y="2826767"/>
            <a:ext cx="169441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3</a:t>
            </a:r>
            <a:endParaRPr lang="en-US" sz="1300" dirty="0"/>
          </a:p>
        </p:txBody>
      </p:sp>
      <p:sp>
        <p:nvSpPr>
          <p:cNvPr id="15" name="Text 10"/>
          <p:cNvSpPr/>
          <p:nvPr/>
        </p:nvSpPr>
        <p:spPr>
          <a:xfrm>
            <a:off x="1230585" y="2725266"/>
            <a:ext cx="1412081" cy="183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[Відділ 3]</a:t>
            </a:r>
            <a:endParaRPr lang="en-US" sz="1100" dirty="0"/>
          </a:p>
        </p:txBody>
      </p:sp>
      <p:sp>
        <p:nvSpPr>
          <p:cNvPr id="16" name="Text 11"/>
          <p:cNvSpPr/>
          <p:nvPr/>
        </p:nvSpPr>
        <p:spPr>
          <a:xfrm>
            <a:off x="1230585" y="2962796"/>
            <a:ext cx="7111603" cy="131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9700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Повна автоматизація [опишіть процес] — скорочення ручної роботи та підвищення точності</a:t>
            </a:r>
            <a:endParaRPr lang="en-US" sz="8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4489" y="3365748"/>
            <a:ext cx="7794947" cy="67776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25178" y="3594497"/>
            <a:ext cx="169441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4</a:t>
            </a:r>
            <a:endParaRPr lang="en-US" sz="1300" dirty="0"/>
          </a:p>
        </p:txBody>
      </p:sp>
      <p:sp>
        <p:nvSpPr>
          <p:cNvPr id="19" name="Text 13"/>
          <p:cNvSpPr/>
          <p:nvPr/>
        </p:nvSpPr>
        <p:spPr>
          <a:xfrm>
            <a:off x="1230585" y="3492996"/>
            <a:ext cx="1412081" cy="183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[Відділ 4]</a:t>
            </a:r>
            <a:endParaRPr lang="en-US" sz="1100" dirty="0"/>
          </a:p>
        </p:txBody>
      </p:sp>
      <p:sp>
        <p:nvSpPr>
          <p:cNvPr id="20" name="Text 14"/>
          <p:cNvSpPr/>
          <p:nvPr/>
        </p:nvSpPr>
        <p:spPr>
          <a:xfrm>
            <a:off x="1230585" y="3730526"/>
            <a:ext cx="7111603" cy="131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9700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Покращення ключової метрики [назва] на [XX%] завдяки AI-аналізу та рекомендаціям</a:t>
            </a:r>
            <a:endParaRPr lang="en-US" sz="850" dirty="0"/>
          </a:p>
        </p:txBody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4489" y="4133478"/>
            <a:ext cx="7794947" cy="677763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825178" y="4362227"/>
            <a:ext cx="169441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5</a:t>
            </a:r>
            <a:endParaRPr lang="en-US" sz="1300" dirty="0"/>
          </a:p>
        </p:txBody>
      </p:sp>
      <p:sp>
        <p:nvSpPr>
          <p:cNvPr id="23" name="Text 16"/>
          <p:cNvSpPr/>
          <p:nvPr/>
        </p:nvSpPr>
        <p:spPr>
          <a:xfrm>
            <a:off x="1230585" y="4260726"/>
            <a:ext cx="1412081" cy="183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[Відділ 5]</a:t>
            </a:r>
            <a:endParaRPr lang="en-US" sz="1100" dirty="0"/>
          </a:p>
        </p:txBody>
      </p:sp>
      <p:sp>
        <p:nvSpPr>
          <p:cNvPr id="24" name="Text 17"/>
          <p:cNvSpPr/>
          <p:nvPr/>
        </p:nvSpPr>
        <p:spPr>
          <a:xfrm>
            <a:off x="1230585" y="4498256"/>
            <a:ext cx="7111603" cy="131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9700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Зниження операційних витрат на </a:t>
            </a:r>
            <a:pPr algn="l" indent="0" marL="0">
              <a:lnSpc>
                <a:spcPct val="97000"/>
              </a:lnSpc>
              <a:buNone/>
            </a:pPr>
            <a:r>
              <a:rPr lang="en-US" sz="8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[XX%]</a:t>
            </a:r>
            <a:pPr algn="l" indent="0" marL="0">
              <a:lnSpc>
                <a:spcPct val="9700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через оптимізацію процесів за допомогою AI</a:t>
            </a:r>
            <a:endParaRPr lang="en-US" sz="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2901" y="420588"/>
            <a:ext cx="1252686" cy="237232"/>
          </a:xfrm>
          <a:prstGeom prst="roundRect">
            <a:avLst>
              <a:gd name="adj" fmla="val 19138"/>
            </a:avLst>
          </a:prstGeom>
          <a:noFill/>
          <a:ln w="9525">
            <a:solidFill>
              <a:srgbClr val="6296FF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63463" y="470595"/>
            <a:ext cx="1528763" cy="137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8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РОЗДІЛ 3 · ФІНАНСИ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72901" y="709315"/>
            <a:ext cx="8198197" cy="8783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6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ROI-розрахунок: цифри, які говорять самі за себе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472901" y="1993255"/>
            <a:ext cx="3507879" cy="445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3000"/>
              </a:lnSpc>
              <a:buNone/>
            </a:pPr>
            <a:r>
              <a:rPr lang="en-US" sz="35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[XXX%]</a:t>
            </a:r>
            <a:endParaRPr lang="en-US" sz="3500" dirty="0"/>
          </a:p>
        </p:txBody>
      </p:sp>
      <p:sp>
        <p:nvSpPr>
          <p:cNvPr id="6" name="Text 4"/>
          <p:cNvSpPr/>
          <p:nvPr/>
        </p:nvSpPr>
        <p:spPr>
          <a:xfrm>
            <a:off x="1382316" y="2603227"/>
            <a:ext cx="1688976" cy="219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ROI за рік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472901" y="2951559"/>
            <a:ext cx="3507879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Чистий повернення на інвестиції за 12 місяців роботи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472901" y="3448124"/>
            <a:ext cx="3507879" cy="445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3000"/>
              </a:lnSpc>
              <a:buNone/>
            </a:pPr>
            <a:r>
              <a:rPr lang="en-US" sz="35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+[X.X]</a:t>
            </a:r>
            <a:endParaRPr lang="en-US" sz="3500" dirty="0"/>
          </a:p>
        </p:txBody>
      </p:sp>
      <p:sp>
        <p:nvSpPr>
          <p:cNvPr id="9" name="Text 7"/>
          <p:cNvSpPr/>
          <p:nvPr/>
        </p:nvSpPr>
        <p:spPr>
          <a:xfrm>
            <a:off x="1382316" y="4058096"/>
            <a:ext cx="1688976" cy="219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FTE-еквівалент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472901" y="4406429"/>
            <a:ext cx="3507879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Додаткові "повні ставки" без нового найму персоналу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4315197" y="1909614"/>
            <a:ext cx="2650703" cy="219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Деталі фінансової моделі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315197" y="2274094"/>
            <a:ext cx="4360664" cy="2046536"/>
          </a:xfrm>
          <a:prstGeom prst="roundRect">
            <a:avLst>
              <a:gd name="adj" fmla="val 2773"/>
            </a:avLst>
          </a:prstGeom>
          <a:noFill/>
          <a:ln w="4763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455021" y="2360861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Параметр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6632972" y="2360861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Сума (грн)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4455021" y="2701156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Загальні інвестиції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6632972" y="2701156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XXX] грн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4455021" y="3041452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Місячна економія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6632972" y="3041452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XXX] грн/міс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4455021" y="3381747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Термін окупності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6632972" y="3381747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[X–X] місяців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4455021" y="3722043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Економія рік 1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6632972" y="3722043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XXX] грн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4455021" y="4062338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Чистий ROI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6632972" y="4062338"/>
            <a:ext cx="2360265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10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[XXX%]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4315197" y="4465513"/>
            <a:ext cx="4817864" cy="137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600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Перевірте власний розрахунок: </a:t>
            </a:r>
            <a:pPr algn="l" indent="0" marL="0">
              <a:lnSpc>
                <a:spcPct val="106000"/>
              </a:lnSpc>
              <a:buNone/>
            </a:pPr>
            <a:r>
              <a:rPr lang="en-US" sz="8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aitraingenius.com.ua/roi</a:t>
            </a:r>
            <a:endParaRPr lang="en-US" sz="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12378"/>
            <a:ext cx="1256705" cy="251445"/>
          </a:xfrm>
          <a:prstGeom prst="roundRect">
            <a:avLst>
              <a:gd name="adj" fmla="val 18944"/>
            </a:avLst>
          </a:prstGeom>
          <a:noFill/>
          <a:ln w="9525">
            <a:solidFill>
              <a:srgbClr val="6296FF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90699" y="864394"/>
            <a:ext cx="1524744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8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РОЗДІЛ 3 · ДОКАЗИ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20527"/>
            <a:ext cx="8245301" cy="460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7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Галузеві кейси: хто вже отримує результат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793825"/>
            <a:ext cx="8151763" cy="1818010"/>
          </a:xfrm>
          <a:prstGeom prst="roundRect">
            <a:avLst>
              <a:gd name="adj" fmla="val 3275"/>
            </a:avLst>
          </a:prstGeom>
          <a:solidFill>
            <a:srgbClr val="101620"/>
          </a:solidFill>
          <a:ln w="14288">
            <a:solidFill>
              <a:srgbClr val="002A8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10406" y="1808113"/>
            <a:ext cx="2707704" cy="1789435"/>
          </a:xfrm>
          <a:prstGeom prst="roundRect">
            <a:avLst>
              <a:gd name="adj" fmla="val 3327"/>
            </a:avLst>
          </a:prstGeom>
          <a:solidFill>
            <a:srgbClr val="101620"/>
          </a:solidFill>
          <a:ln/>
        </p:spPr>
      </p:sp>
      <p:sp>
        <p:nvSpPr>
          <p:cNvPr id="7" name="Text 5"/>
          <p:cNvSpPr/>
          <p:nvPr/>
        </p:nvSpPr>
        <p:spPr>
          <a:xfrm>
            <a:off x="652165" y="1949872"/>
            <a:ext cx="1772022" cy="230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3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[Компанія / Тип 1]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652165" y="2265238"/>
            <a:ext cx="2211586" cy="11905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spcAft>
                <a:spcPts val="650"/>
              </a:spcAft>
              <a:buNone/>
            </a:pPr>
            <a:r>
              <a:rPr lang="en-US" sz="11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Впровадили: [що саме, наприклад: AI-асистент для обробки запитів клієнтів]</a:t>
            </a:r>
            <a:endParaRPr lang="en-US" sz="1100" dirty="0"/>
          </a:p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Результат: </a:t>
            </a:r>
            <a:pPr algn="l" indent="0" marL="0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[цифра, наприклад: -40% часу на обробку, +25% NPS]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3218111" y="1808113"/>
            <a:ext cx="2707704" cy="1789435"/>
          </a:xfrm>
          <a:prstGeom prst="rect">
            <a:avLst/>
          </a:prstGeom>
          <a:solidFill>
            <a:srgbClr val="101620"/>
          </a:solidFill>
          <a:ln/>
        </p:spPr>
      </p:sp>
      <p:sp>
        <p:nvSpPr>
          <p:cNvPr id="10" name="Shape 8"/>
          <p:cNvSpPr/>
          <p:nvPr/>
        </p:nvSpPr>
        <p:spPr>
          <a:xfrm>
            <a:off x="3218111" y="1808113"/>
            <a:ext cx="19050" cy="1789435"/>
          </a:xfrm>
          <a:prstGeom prst="roundRect">
            <a:avLst>
              <a:gd name="adj" fmla="val 312558"/>
            </a:avLst>
          </a:prstGeom>
          <a:solidFill>
            <a:srgbClr val="002A80"/>
          </a:solidFill>
          <a:ln/>
        </p:spPr>
      </p:sp>
      <p:sp>
        <p:nvSpPr>
          <p:cNvPr id="11" name="Text 9"/>
          <p:cNvSpPr/>
          <p:nvPr/>
        </p:nvSpPr>
        <p:spPr>
          <a:xfrm>
            <a:off x="3572470" y="1949872"/>
            <a:ext cx="1772022" cy="230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3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[Компанія / Тип 2]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3572470" y="2265238"/>
            <a:ext cx="1998985" cy="11905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spcAft>
                <a:spcPts val="650"/>
              </a:spcAft>
              <a:buNone/>
            </a:pPr>
            <a:r>
              <a:rPr lang="en-US" sz="11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Впровадили: [що саме, наприклад: автоматизація фінансової звітності]</a:t>
            </a:r>
            <a:endParaRPr lang="en-US" sz="1100" dirty="0"/>
          </a:p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Результат: </a:t>
            </a:r>
            <a:pPr algn="l" indent="0" marL="0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[цифра, наприклад: економія 120 год/міс, окупність 2 міс]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3040931" y="2525613"/>
            <a:ext cx="354360" cy="354360"/>
          </a:xfrm>
          <a:prstGeom prst="roundRect">
            <a:avLst>
              <a:gd name="adj" fmla="val 16803"/>
            </a:avLst>
          </a:prstGeom>
          <a:solidFill>
            <a:srgbClr val="101620">
              <a:alpha val="95000"/>
            </a:srgbClr>
          </a:solidFill>
          <a:ln w="19050">
            <a:solidFill>
              <a:srgbClr val="002A80"/>
            </a:solidFill>
            <a:prstDash val="solid"/>
          </a:ln>
        </p:spPr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29483" y="2614166"/>
            <a:ext cx="177180" cy="177180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5925815" y="1808113"/>
            <a:ext cx="2707779" cy="1789435"/>
          </a:xfrm>
          <a:prstGeom prst="rect">
            <a:avLst/>
          </a:prstGeom>
          <a:solidFill>
            <a:srgbClr val="101620"/>
          </a:solidFill>
          <a:ln/>
        </p:spPr>
      </p:sp>
      <p:sp>
        <p:nvSpPr>
          <p:cNvPr id="16" name="Shape 13"/>
          <p:cNvSpPr/>
          <p:nvPr/>
        </p:nvSpPr>
        <p:spPr>
          <a:xfrm>
            <a:off x="5925815" y="1808113"/>
            <a:ext cx="19050" cy="1789435"/>
          </a:xfrm>
          <a:prstGeom prst="roundRect">
            <a:avLst>
              <a:gd name="adj" fmla="val 312558"/>
            </a:avLst>
          </a:prstGeom>
          <a:solidFill>
            <a:srgbClr val="002A80"/>
          </a:solidFill>
          <a:ln/>
        </p:spPr>
      </p:sp>
      <p:sp>
        <p:nvSpPr>
          <p:cNvPr id="17" name="Text 14"/>
          <p:cNvSpPr/>
          <p:nvPr/>
        </p:nvSpPr>
        <p:spPr>
          <a:xfrm>
            <a:off x="6280175" y="1949872"/>
            <a:ext cx="1772022" cy="230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3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[Компанія / Тип 3]</a:t>
            </a:r>
            <a:endParaRPr lang="en-US" sz="1350" dirty="0"/>
          </a:p>
        </p:txBody>
      </p:sp>
      <p:sp>
        <p:nvSpPr>
          <p:cNvPr id="18" name="Text 15"/>
          <p:cNvSpPr/>
          <p:nvPr/>
        </p:nvSpPr>
        <p:spPr>
          <a:xfrm>
            <a:off x="6280175" y="2265238"/>
            <a:ext cx="2211660" cy="11905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Ключовий результат: </a:t>
            </a:r>
            <a:pPr algn="l" indent="0" marL="0">
              <a:lnSpc>
                <a:spcPct val="108000"/>
              </a:lnSpc>
              <a:spcAft>
                <a:spcPts val="650"/>
              </a:spcAft>
              <a:buNone/>
            </a:pPr>
            <a:r>
              <a:rPr lang="en-US" sz="11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[опишіть головне досягнення з конкретними цифрами]</a:t>
            </a:r>
            <a:endParaRPr lang="en-US" sz="1100" dirty="0"/>
          </a:p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[Додатковий контекст про масштаб або специфіку впровадження]</a:t>
            </a:r>
            <a:endParaRPr lang="en-US" sz="1100" dirty="0"/>
          </a:p>
        </p:txBody>
      </p:sp>
      <p:sp>
        <p:nvSpPr>
          <p:cNvPr id="19" name="Shape 16"/>
          <p:cNvSpPr/>
          <p:nvPr/>
        </p:nvSpPr>
        <p:spPr>
          <a:xfrm>
            <a:off x="5748635" y="2525613"/>
            <a:ext cx="354360" cy="354360"/>
          </a:xfrm>
          <a:prstGeom prst="roundRect">
            <a:avLst>
              <a:gd name="adj" fmla="val 16803"/>
            </a:avLst>
          </a:prstGeom>
          <a:solidFill>
            <a:srgbClr val="101620">
              <a:alpha val="95000"/>
            </a:srgbClr>
          </a:solidFill>
          <a:ln w="19050">
            <a:solidFill>
              <a:srgbClr val="002A80"/>
            </a:solidFill>
            <a:prstDash val="solid"/>
          </a:ln>
        </p:spPr>
      </p:sp>
      <p:pic>
        <p:nvPicPr>
          <p:cNvPr id="2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7188" y="2614166"/>
            <a:ext cx="177180" cy="177180"/>
          </a:xfrm>
          <a:prstGeom prst="rect">
            <a:avLst/>
          </a:prstGeom>
        </p:spPr>
      </p:pic>
      <p:sp>
        <p:nvSpPr>
          <p:cNvPr id="21" name="Shape 17"/>
          <p:cNvSpPr/>
          <p:nvPr/>
        </p:nvSpPr>
        <p:spPr>
          <a:xfrm>
            <a:off x="496119" y="3771305"/>
            <a:ext cx="8151763" cy="559817"/>
          </a:xfrm>
          <a:prstGeom prst="roundRect">
            <a:avLst>
              <a:gd name="adj" fmla="val 10636"/>
            </a:avLst>
          </a:prstGeom>
          <a:solidFill>
            <a:srgbClr val="183A13"/>
          </a:solidFill>
          <a:ln/>
        </p:spPr>
      </p:sp>
      <p:pic>
        <p:nvPicPr>
          <p:cNvPr id="22" name="Image 2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77" y="3962549"/>
            <a:ext cx="177180" cy="141759"/>
          </a:xfrm>
          <a:prstGeom prst="rect">
            <a:avLst/>
          </a:prstGeom>
        </p:spPr>
      </p:pic>
      <p:sp>
        <p:nvSpPr>
          <p:cNvPr id="23" name="Text 18"/>
          <p:cNvSpPr/>
          <p:nvPr/>
        </p:nvSpPr>
        <p:spPr>
          <a:xfrm>
            <a:off x="956816" y="3948485"/>
            <a:ext cx="8006507" cy="184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Всі кейси — реальні компанії зі схожою структурою та масштабом. Деталі надає AITrainGenius за запитом.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349" y="404515"/>
            <a:ext cx="1022375" cy="227930"/>
          </a:xfrm>
          <a:prstGeom prst="roundRect">
            <a:avLst>
              <a:gd name="adj" fmla="val 19266"/>
            </a:avLst>
          </a:prstGeom>
          <a:noFill/>
          <a:ln w="9525">
            <a:solidFill>
              <a:srgbClr val="6296FF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45232" y="453182"/>
            <a:ext cx="1303809" cy="130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80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РОЗДІЛ 4 · ПЛАН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57349" y="680591"/>
            <a:ext cx="8229302" cy="8495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5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Пілотний план: мінімальний ризик, максимальна перевірка</a:t>
            </a:r>
            <a:endParaRPr lang="en-US" sz="25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349" y="1846287"/>
            <a:ext cx="4382616" cy="214223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89142" y="2580803"/>
            <a:ext cx="1021717" cy="132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Діагностика</a:t>
            </a:r>
            <a:endParaRPr lang="en-US" sz="800" dirty="0"/>
          </a:p>
        </p:txBody>
      </p:sp>
      <p:sp>
        <p:nvSpPr>
          <p:cNvPr id="7" name="Text 4"/>
          <p:cNvSpPr/>
          <p:nvPr/>
        </p:nvSpPr>
        <p:spPr>
          <a:xfrm>
            <a:off x="2982427" y="2090379"/>
            <a:ext cx="1021717" cy="132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Тренінг</a:t>
            </a:r>
            <a:endParaRPr lang="en-US" sz="800" dirty="0"/>
          </a:p>
        </p:txBody>
      </p:sp>
      <p:sp>
        <p:nvSpPr>
          <p:cNvPr id="8" name="Text 5"/>
          <p:cNvSpPr/>
          <p:nvPr/>
        </p:nvSpPr>
        <p:spPr>
          <a:xfrm>
            <a:off x="3486403" y="3098473"/>
            <a:ext cx="1021717" cy="132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Вимірювання</a:t>
            </a:r>
            <a:endParaRPr lang="en-US" sz="800" dirty="0"/>
          </a:p>
        </p:txBody>
      </p:sp>
      <p:sp>
        <p:nvSpPr>
          <p:cNvPr id="9" name="Text 6"/>
          <p:cNvSpPr/>
          <p:nvPr/>
        </p:nvSpPr>
        <p:spPr>
          <a:xfrm>
            <a:off x="1288648" y="3597979"/>
            <a:ext cx="1021717" cy="132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8000"/>
              </a:lnSpc>
              <a:buNone/>
            </a:pPr>
            <a:r>
              <a:rPr lang="en-US" sz="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Рішення</a:t>
            </a:r>
            <a:endParaRPr lang="en-US" sz="800" dirty="0"/>
          </a:p>
        </p:txBody>
      </p:sp>
      <p:sp>
        <p:nvSpPr>
          <p:cNvPr id="10" name="Text 7"/>
          <p:cNvSpPr/>
          <p:nvPr/>
        </p:nvSpPr>
        <p:spPr>
          <a:xfrm>
            <a:off x="5163517" y="1831256"/>
            <a:ext cx="2090812" cy="21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Параметри пілоту</a:t>
            </a:r>
            <a:endParaRPr lang="en-US" sz="125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9230" y="2164779"/>
            <a:ext cx="1702891" cy="101411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322763" y="2179067"/>
            <a:ext cx="1529358" cy="21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🎯</a:t>
            </a:r>
            <a:pPr algn="l" indent="0" marL="0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Відділ-пілот</a:t>
            </a:r>
            <a:endParaRPr lang="en-US" sz="1250" dirty="0"/>
          </a:p>
        </p:txBody>
      </p:sp>
      <p:sp>
        <p:nvSpPr>
          <p:cNvPr id="13" name="Text 9"/>
          <p:cNvSpPr/>
          <p:nvPr/>
        </p:nvSpPr>
        <p:spPr>
          <a:xfrm>
            <a:off x="5322763" y="2511847"/>
            <a:ext cx="1529358" cy="6527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[Назва відділу], [XX] осіб — найбільший потенціал швидкої економії</a:t>
            </a:r>
            <a:endParaRPr lang="en-US" sz="1000" dirty="0"/>
          </a:p>
        </p:txBody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8373" y="2164779"/>
            <a:ext cx="1702966" cy="101411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161907" y="2179067"/>
            <a:ext cx="1529432" cy="21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📅</a:t>
            </a:r>
            <a:pPr algn="l" indent="0" marL="0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Старт</a:t>
            </a:r>
            <a:endParaRPr lang="en-US" sz="1250" dirty="0"/>
          </a:p>
        </p:txBody>
      </p:sp>
      <p:sp>
        <p:nvSpPr>
          <p:cNvPr id="16" name="Text 11"/>
          <p:cNvSpPr/>
          <p:nvPr/>
        </p:nvSpPr>
        <p:spPr>
          <a:xfrm>
            <a:off x="7161907" y="2511847"/>
            <a:ext cx="1529432" cy="6527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[Місяць] — 1 день інтенсивного тренінгу на реальних задачах команди</a:t>
            </a:r>
            <a:endParaRPr lang="en-US" sz="100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9230" y="3391272"/>
            <a:ext cx="1702891" cy="122641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322763" y="3405560"/>
            <a:ext cx="1529358" cy="4246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📈</a:t>
            </a:r>
            <a:pPr algn="l" indent="0" marL="0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KPI через 30 днів</a:t>
            </a:r>
            <a:endParaRPr lang="en-US" sz="1250" dirty="0"/>
          </a:p>
        </p:txBody>
      </p:sp>
      <p:sp>
        <p:nvSpPr>
          <p:cNvPr id="19" name="Text 13"/>
          <p:cNvSpPr/>
          <p:nvPr/>
        </p:nvSpPr>
        <p:spPr>
          <a:xfrm>
            <a:off x="5322763" y="3950643"/>
            <a:ext cx="1529358" cy="6527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Adoption </a:t>
            </a:r>
            <a:pPr algn="l" indent="0" marL="0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80%+</a:t>
            </a:r>
            <a:pPr algn="l" indent="0" marL="0">
              <a:lnSpc>
                <a:spcPct val="104000"/>
              </a:lnSpc>
              <a:buNone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· Економія </a:t>
            </a:r>
            <a:pPr algn="l" indent="0" marL="0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год/тиждень]</a:t>
            </a:r>
            <a:pPr algn="l" indent="0" marL="0">
              <a:lnSpc>
                <a:spcPct val="104000"/>
              </a:lnSpc>
              <a:buNone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· Окупність до </a:t>
            </a:r>
            <a:pPr algn="l" indent="0" marL="0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 міс]</a:t>
            </a:r>
            <a:endParaRPr lang="en-US" sz="1000" dirty="0"/>
          </a:p>
        </p:txBody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88373" y="3391272"/>
            <a:ext cx="1702966" cy="1226418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7161907" y="3405560"/>
            <a:ext cx="1529432" cy="21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💰</a:t>
            </a:r>
            <a:pPr algn="l" indent="0" marL="0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Бюджет пілоту</a:t>
            </a:r>
            <a:endParaRPr lang="en-US" sz="1250" dirty="0"/>
          </a:p>
        </p:txBody>
      </p:sp>
      <p:sp>
        <p:nvSpPr>
          <p:cNvPr id="22" name="Text 15"/>
          <p:cNvSpPr/>
          <p:nvPr/>
        </p:nvSpPr>
        <p:spPr>
          <a:xfrm>
            <a:off x="7161907" y="3738339"/>
            <a:ext cx="1529432" cy="4895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XXX грн]</a:t>
            </a:r>
            <a:pPr algn="l" indent="0" marL="0">
              <a:lnSpc>
                <a:spcPct val="104000"/>
              </a:lnSpc>
              <a:buNone/>
            </a:pPr>
            <a:r>
              <a:rPr lang="en-US" sz="1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фіксована вартість без прихованих платежів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1871" y="389260"/>
            <a:ext cx="1335658" cy="218852"/>
          </a:xfrm>
          <a:prstGeom prst="roundRect">
            <a:avLst>
              <a:gd name="adj" fmla="val 19385"/>
            </a:avLst>
          </a:prstGeom>
          <a:noFill/>
          <a:ln w="9525">
            <a:solidFill>
              <a:srgbClr val="6296FF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27149" y="436662"/>
            <a:ext cx="1622301" cy="124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7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РОЗДІЛ 4 · УПРАВЛІННЯ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41871" y="653058"/>
            <a:ext cx="5734869" cy="410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4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Бюджет та управління ризиками</a:t>
            </a:r>
            <a:endParaRPr lang="en-US" sz="2450" dirty="0"/>
          </a:p>
        </p:txBody>
      </p:sp>
      <p:sp>
        <p:nvSpPr>
          <p:cNvPr id="5" name="Text 3"/>
          <p:cNvSpPr/>
          <p:nvPr/>
        </p:nvSpPr>
        <p:spPr>
          <a:xfrm>
            <a:off x="441871" y="1344439"/>
            <a:ext cx="2505373" cy="20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Зведений бюджет — Рік 1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441871" y="1676102"/>
            <a:ext cx="3976092" cy="1806625"/>
          </a:xfrm>
          <a:prstGeom prst="roundRect">
            <a:avLst>
              <a:gd name="adj" fmla="val 2935"/>
            </a:avLst>
          </a:prstGeom>
          <a:noFill/>
          <a:ln w="4763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446633" y="1680865"/>
            <a:ext cx="3966567" cy="299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572839" y="1753046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Стаття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2558504" y="1753046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Сума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446633" y="1980381"/>
            <a:ext cx="3966567" cy="299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572839" y="2052563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AI-ліцензії (щомісячно)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2558504" y="2052563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XXX] грн/міс</a:t>
            </a:r>
            <a:endParaRPr lang="en-US" sz="950" dirty="0"/>
          </a:p>
        </p:txBody>
      </p:sp>
      <p:sp>
        <p:nvSpPr>
          <p:cNvPr id="13" name="Shape 11"/>
          <p:cNvSpPr/>
          <p:nvPr/>
        </p:nvSpPr>
        <p:spPr>
          <a:xfrm>
            <a:off x="446633" y="2279898"/>
            <a:ext cx="3966567" cy="299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572839" y="2352080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Навчання (одноразово)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2558504" y="2352080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XXX] грн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446633" y="2579415"/>
            <a:ext cx="3966567" cy="299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572839" y="2651596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Разом Рік 1</a:t>
            </a:r>
            <a:endParaRPr lang="en-US" sz="950" dirty="0"/>
          </a:p>
        </p:txBody>
      </p:sp>
      <p:sp>
        <p:nvSpPr>
          <p:cNvPr id="18" name="Text 16"/>
          <p:cNvSpPr/>
          <p:nvPr/>
        </p:nvSpPr>
        <p:spPr>
          <a:xfrm>
            <a:off x="2558504" y="2651596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XXX] грн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446633" y="2878931"/>
            <a:ext cx="3966567" cy="299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572839" y="2951113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Очікувана економія Рік 1</a:t>
            </a:r>
            <a:endParaRPr lang="en-US" sz="950" dirty="0"/>
          </a:p>
        </p:txBody>
      </p:sp>
      <p:sp>
        <p:nvSpPr>
          <p:cNvPr id="21" name="Text 19"/>
          <p:cNvSpPr/>
          <p:nvPr/>
        </p:nvSpPr>
        <p:spPr>
          <a:xfrm>
            <a:off x="2558504" y="2951113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 XXX] грн</a:t>
            </a:r>
            <a:endParaRPr lang="en-US" sz="950" dirty="0"/>
          </a:p>
        </p:txBody>
      </p:sp>
      <p:sp>
        <p:nvSpPr>
          <p:cNvPr id="22" name="Shape 20"/>
          <p:cNvSpPr/>
          <p:nvPr/>
        </p:nvSpPr>
        <p:spPr>
          <a:xfrm>
            <a:off x="446633" y="3178448"/>
            <a:ext cx="3966567" cy="299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572839" y="3250629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b="1" dirty="0">
                <a:solidFill>
                  <a:srgbClr val="487C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Чистий ROI</a:t>
            </a:r>
            <a:endParaRPr lang="en-US" sz="950" dirty="0"/>
          </a:p>
        </p:txBody>
      </p:sp>
      <p:sp>
        <p:nvSpPr>
          <p:cNvPr id="24" name="Text 22"/>
          <p:cNvSpPr/>
          <p:nvPr/>
        </p:nvSpPr>
        <p:spPr>
          <a:xfrm>
            <a:off x="2558504" y="3250629"/>
            <a:ext cx="218569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b="1" dirty="0">
                <a:solidFill>
                  <a:srgbClr val="487C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[XXX%]</a:t>
            </a:r>
            <a:endParaRPr lang="en-US" sz="950" dirty="0"/>
          </a:p>
        </p:txBody>
      </p:sp>
      <p:sp>
        <p:nvSpPr>
          <p:cNvPr id="25" name="Text 23"/>
          <p:cNvSpPr/>
          <p:nvPr/>
        </p:nvSpPr>
        <p:spPr>
          <a:xfrm>
            <a:off x="4730800" y="1344439"/>
            <a:ext cx="2940025" cy="20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Ризики та механізми контролю</a:t>
            </a:r>
            <a:endParaRPr lang="en-US" sz="1200" dirty="0"/>
          </a:p>
        </p:txBody>
      </p:sp>
      <p:pic>
        <p:nvPicPr>
          <p:cNvPr id="2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16512" y="1676102"/>
            <a:ext cx="3990380" cy="908893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4914156" y="1816596"/>
            <a:ext cx="1626394" cy="20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⚠️</a:t>
            </a:r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Низький adoption</a:t>
            </a:r>
            <a:endParaRPr lang="en-US" sz="1200" dirty="0"/>
          </a:p>
        </p:txBody>
      </p:sp>
      <p:sp>
        <p:nvSpPr>
          <p:cNvPr id="28" name="Text 25"/>
          <p:cNvSpPr/>
          <p:nvPr/>
        </p:nvSpPr>
        <p:spPr>
          <a:xfrm>
            <a:off x="4914156" y="2134195"/>
            <a:ext cx="3652242" cy="3103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Рішення: навчання виключно на реальних робочих задачах + 2 тижні підтримки після тренінгу</a:t>
            </a:r>
            <a:endParaRPr lang="en-US" sz="950" dirty="0"/>
          </a:p>
        </p:txBody>
      </p:sp>
      <p:pic>
        <p:nvPicPr>
          <p:cNvPr id="2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6512" y="2697435"/>
            <a:ext cx="3990380" cy="908893"/>
          </a:xfrm>
          <a:prstGeom prst="rect">
            <a:avLst/>
          </a:prstGeom>
        </p:spPr>
      </p:pic>
      <p:sp>
        <p:nvSpPr>
          <p:cNvPr id="30" name="Text 26"/>
          <p:cNvSpPr/>
          <p:nvPr/>
        </p:nvSpPr>
        <p:spPr>
          <a:xfrm>
            <a:off x="4914156" y="2837929"/>
            <a:ext cx="1578248" cy="20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🔒</a:t>
            </a:r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Безпека даних</a:t>
            </a:r>
            <a:endParaRPr lang="en-US" sz="1200" dirty="0"/>
          </a:p>
        </p:txBody>
      </p:sp>
      <p:sp>
        <p:nvSpPr>
          <p:cNvPr id="31" name="Text 27"/>
          <p:cNvSpPr/>
          <p:nvPr/>
        </p:nvSpPr>
        <p:spPr>
          <a:xfrm>
            <a:off x="4914156" y="3155528"/>
            <a:ext cx="3652242" cy="3103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Рішення: AI Usage Policy + виключно корпоративні акаунти без передачі конфіденційних даних</a:t>
            </a:r>
            <a:endParaRPr lang="en-US" sz="950" dirty="0"/>
          </a:p>
        </p:txBody>
      </p:sp>
      <p:pic>
        <p:nvPicPr>
          <p:cNvPr id="32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6512" y="3718768"/>
            <a:ext cx="3990380" cy="908893"/>
          </a:xfrm>
          <a:prstGeom prst="rect">
            <a:avLst/>
          </a:prstGeom>
        </p:spPr>
      </p:pic>
      <p:sp>
        <p:nvSpPr>
          <p:cNvPr id="33" name="Text 28"/>
          <p:cNvSpPr/>
          <p:nvPr/>
        </p:nvSpPr>
        <p:spPr>
          <a:xfrm>
            <a:off x="4914156" y="3859262"/>
            <a:ext cx="1642616" cy="20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📋</a:t>
            </a:r>
            <a:pPr algn="l" indent="0" marL="0">
              <a:lnSpc>
                <a:spcPct val="108000"/>
              </a:lnSpc>
              <a:buNone/>
            </a:pPr>
            <a:r>
              <a:rPr lang="en-US" sz="1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Контрольні точки</a:t>
            </a:r>
            <a:endParaRPr lang="en-US" sz="1200" dirty="0"/>
          </a:p>
        </p:txBody>
      </p:sp>
      <p:sp>
        <p:nvSpPr>
          <p:cNvPr id="34" name="Text 29"/>
          <p:cNvSpPr/>
          <p:nvPr/>
        </p:nvSpPr>
        <p:spPr>
          <a:xfrm>
            <a:off x="4914156" y="4176861"/>
            <a:ext cx="3652242" cy="3103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30 днів</a:t>
            </a:r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перший звіт · </a:t>
            </a:r>
            <a:pPr algn="l" indent="0" marL="0">
              <a:lnSpc>
                <a:spcPct val="102000"/>
              </a:lnSpc>
              <a:buNone/>
            </a:pPr>
            <a:r>
              <a:rPr lang="en-US" sz="9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 місяці</a:t>
            </a:r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оцінка масштабування · </a:t>
            </a:r>
            <a:pPr algn="l" indent="0" marL="0">
              <a:lnSpc>
                <a:spcPct val="102000"/>
              </a:lnSpc>
              <a:buNone/>
            </a:pPr>
            <a:r>
              <a:rPr lang="en-US" sz="9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6 місяців</a:t>
            </a:r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звіт для ради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2026-06-02T12:59:09Z</dcterms:created>
  <dcterms:modified xsi:type="dcterms:W3CDTF">2026-06-02T12:59:09Z</dcterms:modified>
</cp:coreProperties>
</file>